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64" r:id="rId5"/>
    <p:sldId id="258" r:id="rId6"/>
    <p:sldId id="261" r:id="rId7"/>
    <p:sldId id="259" r:id="rId8"/>
    <p:sldId id="267" r:id="rId9"/>
    <p:sldId id="266" r:id="rId10"/>
    <p:sldId id="265" r:id="rId11"/>
    <p:sldId id="268" r:id="rId12"/>
    <p:sldId id="26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92BB3A-3166-BBC3-5BD9-13B58E802472}" name="Kate Ballantyne" initials="KB" userId="S::kballantyne@co.slo.ca.us::54eb6d3a-e188-4672-a0a9-5e1bd384a1ff" providerId="AD"/>
  <p188:author id="{C8E3DF7A-3637-F27D-3719-A4C044F5350A}" name="John Diodati" initials="JD" userId="S::jdiodati@co.slo.ca.us::5a556701-0479-44a9-b0a4-f8866cffde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8284"/>
    <a:srgbClr val="0B3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17054-AAC8-4FE0-812F-F75E8307B3D8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6"/>
            <a:ext cx="5607050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5F750-6823-4368-AD9F-6AD7E71E0D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19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115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65E12-1A99-E549-474D-15BD842DA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C186B9-A4F1-BFDB-2996-567C339EEA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5B2ABE-2DC5-81E2-3365-9258F7D7AB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E5536-0AD7-9689-8966-9B7BF288CA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20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9F12B-C7ED-BB24-F443-302033285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779070-6BCA-285A-0F6F-E47DEC2A6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F0405C-C4EE-7B74-2DD7-C9C0CEAAFA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E6147-A2DE-D07A-D4FE-0C186D4987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287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832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03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11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10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131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850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42310-53DF-E72F-35B7-4F8093E3E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3DA6A-B93D-29D0-6D7C-50456CA34D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A1235E-9003-4677-88D8-02A3D431F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CD946-85AF-C10C-12A1-F5E9D6177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11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12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288" userDrawn="1">
          <p15:clr>
            <a:srgbClr val="FBAE40"/>
          </p15:clr>
        </p15:guide>
        <p15:guide id="3" pos="576" userDrawn="1">
          <p15:clr>
            <a:srgbClr val="FBAE40"/>
          </p15:clr>
        </p15:guide>
        <p15:guide id="4" pos="5184" userDrawn="1">
          <p15:clr>
            <a:srgbClr val="FBAE40"/>
          </p15:clr>
        </p15:guide>
        <p15:guide id="5" orient="horz" pos="362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47880-F9C5-5349-8313-F5A5C5372B34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457F4-8158-C646-99A3-09F03AD8EF9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86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B3B5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43548" y="2154719"/>
            <a:ext cx="545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San Simeon CSD</a:t>
            </a:r>
          </a:p>
          <a:p>
            <a:pPr algn="ctr"/>
            <a:r>
              <a:rPr lang="en-US" sz="2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Proposition 218 Rate Analysis</a:t>
            </a:r>
          </a:p>
          <a:p>
            <a:pPr algn="ctr"/>
            <a:endParaRPr lang="en-US" sz="20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pPr algn="ctr"/>
            <a:r>
              <a:rPr lang="en-US" sz="16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Prepared by County of San Luis Obispo Public Works under the CalWARN Mutual Assistance Agreement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20224" y="6208251"/>
            <a:ext cx="6052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November 13, 2025</a:t>
            </a:r>
          </a:p>
        </p:txBody>
      </p:sp>
    </p:spTree>
    <p:extLst>
      <p:ext uri="{BB962C8B-B14F-4D97-AF65-F5344CB8AC3E}">
        <p14:creationId xmlns:p14="http://schemas.microsoft.com/office/powerpoint/2010/main" val="162948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084C4-2A7F-FF52-D3F8-E2B16D5DC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B26F7E-ED5B-B81E-019D-EE2E5903F768}"/>
              </a:ext>
            </a:extLst>
          </p:cNvPr>
          <p:cNvSpPr txBox="1"/>
          <p:nvPr/>
        </p:nvSpPr>
        <p:spPr>
          <a:xfrm>
            <a:off x="914400" y="4572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Questions?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50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62282-58F7-670B-C9AD-6D5F4FE7B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E16293-6E3A-1FDD-9B23-13D7E438F213}"/>
              </a:ext>
            </a:extLst>
          </p:cNvPr>
          <p:cNvSpPr txBox="1"/>
          <p:nvPr/>
        </p:nvSpPr>
        <p:spPr>
          <a:xfrm>
            <a:off x="914400" y="4572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Option B &amp; C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47720A9-1BEE-6804-17C8-0A894F66D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539708"/>
              </p:ext>
            </p:extLst>
          </p:nvPr>
        </p:nvGraphicFramePr>
        <p:xfrm>
          <a:off x="1654175" y="1557528"/>
          <a:ext cx="5742305" cy="3362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9510">
                  <a:extLst>
                    <a:ext uri="{9D8B030D-6E8A-4147-A177-3AD203B41FA5}">
                      <a16:colId xmlns:a16="http://schemas.microsoft.com/office/drawing/2014/main" val="868462237"/>
                    </a:ext>
                  </a:extLst>
                </a:gridCol>
                <a:gridCol w="667385">
                  <a:extLst>
                    <a:ext uri="{9D8B030D-6E8A-4147-A177-3AD203B41FA5}">
                      <a16:colId xmlns:a16="http://schemas.microsoft.com/office/drawing/2014/main" val="2387001510"/>
                    </a:ext>
                  </a:extLst>
                </a:gridCol>
                <a:gridCol w="763905">
                  <a:extLst>
                    <a:ext uri="{9D8B030D-6E8A-4147-A177-3AD203B41FA5}">
                      <a16:colId xmlns:a16="http://schemas.microsoft.com/office/drawing/2014/main" val="2487364775"/>
                    </a:ext>
                  </a:extLst>
                </a:gridCol>
                <a:gridCol w="815340">
                  <a:extLst>
                    <a:ext uri="{9D8B030D-6E8A-4147-A177-3AD203B41FA5}">
                      <a16:colId xmlns:a16="http://schemas.microsoft.com/office/drawing/2014/main" val="771669457"/>
                    </a:ext>
                  </a:extLst>
                </a:gridCol>
                <a:gridCol w="817245">
                  <a:extLst>
                    <a:ext uri="{9D8B030D-6E8A-4147-A177-3AD203B41FA5}">
                      <a16:colId xmlns:a16="http://schemas.microsoft.com/office/drawing/2014/main" val="2831402706"/>
                    </a:ext>
                  </a:extLst>
                </a:gridCol>
                <a:gridCol w="759460">
                  <a:extLst>
                    <a:ext uri="{9D8B030D-6E8A-4147-A177-3AD203B41FA5}">
                      <a16:colId xmlns:a16="http://schemas.microsoft.com/office/drawing/2014/main" val="904663608"/>
                    </a:ext>
                  </a:extLst>
                </a:gridCol>
                <a:gridCol w="759460">
                  <a:extLst>
                    <a:ext uri="{9D8B030D-6E8A-4147-A177-3AD203B41FA5}">
                      <a16:colId xmlns:a16="http://schemas.microsoft.com/office/drawing/2014/main" val="3961285366"/>
                    </a:ext>
                  </a:extLst>
                </a:gridCol>
              </a:tblGrid>
              <a:tr h="18415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Option B: Water 25/75 Fixed/Variable Split: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320671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Motels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Residential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Restaurants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Commercial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Irrigation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State Park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7120765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Meter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67.02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67.02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67.02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67.02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67.02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67.02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418828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Water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18.91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18.91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18.91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18.91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31.76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0562751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Wastewater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23.78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21.09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31.83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13.63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33.30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435590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Monthly Bill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2,000.39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193.15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931.28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457.46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186.03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3,705.97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4143097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Increase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27%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26%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35%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979620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30601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578960"/>
                  </a:ext>
                </a:extLst>
              </a:tr>
              <a:tr h="18415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Option C: Water 30/70 Fixed/Variable Split: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4045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Motels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Residential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Restaurants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Commercial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Irrigation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State Park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8002974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Meter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80.43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80.43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80.43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80.43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80.43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80.43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4768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Water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17.65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17.65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17.65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17.65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29.65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9526596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Wastewater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23.78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21.09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31.83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13.63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33.30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8601054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Monthly Bill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1,956.71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202.58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923.21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455.74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191.50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3,719.38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801229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Increase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25%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60%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17%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26%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39%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19%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01515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284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62015-BF16-3EF1-077F-47C00F88D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F1E070-0399-BCCB-B228-3FCA859A9C71}"/>
              </a:ext>
            </a:extLst>
          </p:cNvPr>
          <p:cNvSpPr txBox="1"/>
          <p:nvPr/>
        </p:nvSpPr>
        <p:spPr>
          <a:xfrm>
            <a:off x="914400" y="4572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Option D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8CF0E3F-931D-E1D3-2C5E-9A562973F8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361208"/>
              </p:ext>
            </p:extLst>
          </p:nvPr>
        </p:nvGraphicFramePr>
        <p:xfrm>
          <a:off x="1561577" y="2111278"/>
          <a:ext cx="5879682" cy="1344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4049">
                  <a:extLst>
                    <a:ext uri="{9D8B030D-6E8A-4147-A177-3AD203B41FA5}">
                      <a16:colId xmlns:a16="http://schemas.microsoft.com/office/drawing/2014/main" val="3690059280"/>
                    </a:ext>
                  </a:extLst>
                </a:gridCol>
                <a:gridCol w="667385">
                  <a:extLst>
                    <a:ext uri="{9D8B030D-6E8A-4147-A177-3AD203B41FA5}">
                      <a16:colId xmlns:a16="http://schemas.microsoft.com/office/drawing/2014/main" val="3077533252"/>
                    </a:ext>
                  </a:extLst>
                </a:gridCol>
                <a:gridCol w="792798">
                  <a:extLst>
                    <a:ext uri="{9D8B030D-6E8A-4147-A177-3AD203B41FA5}">
                      <a16:colId xmlns:a16="http://schemas.microsoft.com/office/drawing/2014/main" val="2243415182"/>
                    </a:ext>
                  </a:extLst>
                </a:gridCol>
                <a:gridCol w="816964">
                  <a:extLst>
                    <a:ext uri="{9D8B030D-6E8A-4147-A177-3AD203B41FA5}">
                      <a16:colId xmlns:a16="http://schemas.microsoft.com/office/drawing/2014/main" val="1721385531"/>
                    </a:ext>
                  </a:extLst>
                </a:gridCol>
                <a:gridCol w="824459">
                  <a:extLst>
                    <a:ext uri="{9D8B030D-6E8A-4147-A177-3AD203B41FA5}">
                      <a16:colId xmlns:a16="http://schemas.microsoft.com/office/drawing/2014/main" val="2306254589"/>
                    </a:ext>
                  </a:extLst>
                </a:gridCol>
                <a:gridCol w="757004">
                  <a:extLst>
                    <a:ext uri="{9D8B030D-6E8A-4147-A177-3AD203B41FA5}">
                      <a16:colId xmlns:a16="http://schemas.microsoft.com/office/drawing/2014/main" val="3463781574"/>
                    </a:ext>
                  </a:extLst>
                </a:gridCol>
                <a:gridCol w="727023">
                  <a:extLst>
                    <a:ext uri="{9D8B030D-6E8A-4147-A177-3AD203B41FA5}">
                      <a16:colId xmlns:a16="http://schemas.microsoft.com/office/drawing/2014/main" val="1606802944"/>
                    </a:ext>
                  </a:extLst>
                </a:gridCol>
              </a:tblGrid>
              <a:tr h="18415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Option D: Wastewater 88% Full Cost: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7484532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Motels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Residential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Restaurants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Commercial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Irrigation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State Park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8489163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Meter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53.62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53.62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53.62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53.62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53.62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53.62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342439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Water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20.17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20.17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20.17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20.17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33.88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0485836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Wastewater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33.98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30.13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45.48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19.47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47.57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789434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Monthly Bill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2,505.81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212.23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1,171.78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529.29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180.56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5,252.54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3696747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2794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Increase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60%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68%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48%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46%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31%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67%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8552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323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San Simeon CSD Rate Analysis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24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Outline</a:t>
            </a:r>
          </a:p>
          <a:p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Need for Increase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Process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Proposition 218 Requirements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Rate Analysis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88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32F4E-7B38-D4D9-DC63-49165D9FA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66FA07-29CB-BE64-D03D-4D6EE80B38B8}"/>
              </a:ext>
            </a:extLst>
          </p:cNvPr>
          <p:cNvSpPr txBox="1"/>
          <p:nvPr/>
        </p:nvSpPr>
        <p:spPr>
          <a:xfrm>
            <a:off x="914400" y="457200"/>
            <a:ext cx="7315200" cy="36009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Need for Increase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dirty="0">
                <a:latin typeface="Open Sans"/>
                <a:ea typeface="Open Sans"/>
                <a:cs typeface="Open Sans"/>
              </a:rPr>
              <a:t>The District is not generating enough rate revenue to cover required costs of water and wastewater operations: </a:t>
            </a:r>
          </a:p>
          <a:p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spcAft>
                <a:spcPts val="12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Rates have not been increased since 2022</a:t>
            </a:r>
          </a:p>
          <a:p>
            <a:pPr marL="285750" indent="-285750">
              <a:spcAft>
                <a:spcPts val="1200"/>
              </a:spcAft>
              <a:buFont typeface="Courier New" charset="0"/>
              <a:buChar char="o"/>
            </a:pPr>
            <a:r>
              <a:rPr lang="en-US" dirty="0">
                <a:latin typeface="Open Sans"/>
                <a:ea typeface="Open Sans"/>
                <a:cs typeface="Open Sans"/>
              </a:rPr>
              <a:t>Prior studies indicated need for rate increases</a:t>
            </a:r>
          </a:p>
          <a:p>
            <a:pPr marL="285750" indent="-285750">
              <a:spcAft>
                <a:spcPts val="12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FY25-26 Adopted Budget forecast $463,526 in expenses for Wastewater that are not covered by the current rates</a:t>
            </a:r>
          </a:p>
          <a:p>
            <a:pPr marL="285750" indent="-285750">
              <a:spcAft>
                <a:spcPts val="1200"/>
              </a:spcAft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Water Fund requires $172,577 in additional revenue   </a:t>
            </a:r>
          </a:p>
        </p:txBody>
      </p:sp>
    </p:spTree>
    <p:extLst>
      <p:ext uri="{BB962C8B-B14F-4D97-AF65-F5344CB8AC3E}">
        <p14:creationId xmlns:p14="http://schemas.microsoft.com/office/powerpoint/2010/main" val="180782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1D092-D515-E34F-5AFD-70116CA6A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A3AF7B-F2A4-9DD6-BA08-0E57D4467265}"/>
              </a:ext>
            </a:extLst>
          </p:cNvPr>
          <p:cNvSpPr txBox="1"/>
          <p:nvPr/>
        </p:nvSpPr>
        <p:spPr>
          <a:xfrm>
            <a:off x="914400" y="457200"/>
            <a:ext cx="7315200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Process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November 13, 2025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Introduction of ordinance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Board Action</a:t>
            </a:r>
          </a:p>
          <a:p>
            <a:pPr marL="1200150" lvl="2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Direct staff to begin rate process, including delivering Notice and publishing Ordinance</a:t>
            </a:r>
          </a:p>
          <a:p>
            <a:pPr marL="1200150" lvl="2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Schedule public hearing of ordinance for January 7, 2026</a:t>
            </a:r>
          </a:p>
          <a:p>
            <a:pPr marL="1200150" lvl="2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Adopt Resolution establishing protest procedure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Notices mailed to customers and posted to website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January 7, 2026 – Second hearing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Ordinance becomes effective 30 days after adoption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93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3DA81-E519-478A-6539-11882C949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78EB9E-F341-7A5F-79E9-2128A24CB233}"/>
              </a:ext>
            </a:extLst>
          </p:cNvPr>
          <p:cNvSpPr txBox="1"/>
          <p:nvPr/>
        </p:nvSpPr>
        <p:spPr>
          <a:xfrm>
            <a:off x="914400" y="457200"/>
            <a:ext cx="7315200" cy="53860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/>
                <a:ea typeface="Open Sans"/>
                <a:cs typeface="Open Sans"/>
              </a:rPr>
              <a:t>Proposition 218 Requirements</a:t>
            </a:r>
          </a:p>
          <a:p>
            <a:r>
              <a:rPr lang="en-US" sz="24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For Property-Related Fees </a:t>
            </a:r>
          </a:p>
          <a:p>
            <a:endParaRPr lang="en-US" sz="2400" b="1" dirty="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pPr marL="342900" marR="0" lvl="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Revenues derived from the fee must not exceed the funds required to provide the service;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Revenues derived from the fee must not be used for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other purpose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marR="0" lvl="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amount of a fee imposed upon any parcel or person must not exceed the proportional cost of the service attributable to the parcel; </a:t>
            </a:r>
          </a:p>
          <a:p>
            <a:pPr marL="342900" marR="0" lvl="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fee may not be imposed for a service unless the service is actually used by, or immediately available to, the owner of the property subject to the fee; </a:t>
            </a:r>
          </a:p>
          <a:p>
            <a:pPr marL="342900" marR="0" lvl="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 fee or charge may be imposed for general governmental services, where the service is available to the public in substantially the same manner as it is to property owners.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highlight>
                <a:srgbClr val="FFFF00"/>
              </a:highlight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61626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184FB-8334-7015-67AD-82D9BD642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2F858F-1A14-FE8B-EBD8-62BDC151F8DC}"/>
              </a:ext>
            </a:extLst>
          </p:cNvPr>
          <p:cNvSpPr txBox="1"/>
          <p:nvPr/>
        </p:nvSpPr>
        <p:spPr>
          <a:xfrm>
            <a:off x="914400" y="457200"/>
            <a:ext cx="7315200" cy="449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Rate Analysis</a:t>
            </a:r>
          </a:p>
          <a:p>
            <a:r>
              <a:rPr lang="en-US" sz="24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Approach</a:t>
            </a:r>
          </a:p>
          <a:p>
            <a:endParaRPr lang="en-US" sz="900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Revenue Requirement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Operating Expenses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Capital Improvements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Reserves</a:t>
            </a:r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spcBef>
                <a:spcPts val="600"/>
              </a:spcBef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Proportional cost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Identify factors that change costs for different users</a:t>
            </a:r>
          </a:p>
          <a:p>
            <a:pPr marL="1200150" lvl="2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Volume</a:t>
            </a:r>
          </a:p>
          <a:p>
            <a:pPr marL="1200150" lvl="2" indent="-285750"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Additional treatment needs</a:t>
            </a:r>
          </a:p>
          <a:p>
            <a:pPr marL="285750" indent="-285750">
              <a:spcBef>
                <a:spcPts val="600"/>
              </a:spcBef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Rate structure</a:t>
            </a:r>
          </a:p>
          <a:p>
            <a:pPr marL="742950" lvl="1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Fixed vs. Variable costs</a:t>
            </a:r>
          </a:p>
          <a:p>
            <a:pPr marL="742950" lvl="1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</a:rPr>
              <a:t>Customer classes</a:t>
            </a:r>
          </a:p>
          <a:p>
            <a:pPr marL="285750" indent="-285750">
              <a:spcBef>
                <a:spcPts val="600"/>
              </a:spcBef>
              <a:buFont typeface="Courier New" charset="0"/>
              <a:buChar char="o"/>
            </a:pPr>
            <a:endParaRPr lang="en-US" sz="1600" dirty="0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6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32A21-1942-7D3B-98D7-56D74725C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F1F788-5563-45E2-FF6E-BA9817137B18}"/>
              </a:ext>
            </a:extLst>
          </p:cNvPr>
          <p:cNvSpPr txBox="1"/>
          <p:nvPr/>
        </p:nvSpPr>
        <p:spPr>
          <a:xfrm>
            <a:off x="914400" y="457200"/>
            <a:ext cx="7315200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/>
                <a:ea typeface="Open Sans"/>
                <a:cs typeface="Open Sans"/>
              </a:rPr>
              <a:t>Rate Analysis</a:t>
            </a:r>
          </a:p>
          <a:p>
            <a:r>
              <a:rPr lang="en-US" sz="24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Calculations</a:t>
            </a:r>
          </a:p>
          <a:p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/>
                <a:ea typeface="Open Sans"/>
                <a:cs typeface="Open Sans"/>
              </a:rPr>
              <a:t>Proposed rate calculated at 36% for wastewater and 32% for water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/>
                <a:ea typeface="Open Sans"/>
                <a:cs typeface="Open Sans"/>
              </a:rPr>
              <a:t>Options B &amp; C provided a different split between fixed and variable costs for water rates 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/>
                <a:ea typeface="Open Sans"/>
                <a:cs typeface="Open Sans"/>
              </a:rPr>
              <a:t>Option D provides the rate at the full 88% increase for wastewater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Open Sans"/>
                <a:ea typeface="Open Sans"/>
                <a:cs typeface="Open Sans"/>
              </a:rPr>
              <a:t>	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	 </a:t>
            </a:r>
            <a:endParaRPr lang="en-US" dirty="0"/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3232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E7DA-7CAA-1DC0-0E2E-56BB8FEFC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08841"/>
          </a:xfrm>
        </p:spPr>
        <p:txBody>
          <a:bodyPr/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Proposed Rate</a:t>
            </a:r>
            <a:b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</a:br>
            <a:r>
              <a:rPr lang="en-US" sz="24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Impact on Average Monthly Bill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698105-047F-B1BE-8BD8-0651570946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270232"/>
              </p:ext>
            </p:extLst>
          </p:nvPr>
        </p:nvGraphicFramePr>
        <p:xfrm>
          <a:off x="1807555" y="1698208"/>
          <a:ext cx="5528889" cy="3665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0085">
                  <a:extLst>
                    <a:ext uri="{9D8B030D-6E8A-4147-A177-3AD203B41FA5}">
                      <a16:colId xmlns:a16="http://schemas.microsoft.com/office/drawing/2014/main" val="1116691114"/>
                    </a:ext>
                  </a:extLst>
                </a:gridCol>
                <a:gridCol w="599214">
                  <a:extLst>
                    <a:ext uri="{9D8B030D-6E8A-4147-A177-3AD203B41FA5}">
                      <a16:colId xmlns:a16="http://schemas.microsoft.com/office/drawing/2014/main" val="3025625371"/>
                    </a:ext>
                  </a:extLst>
                </a:gridCol>
                <a:gridCol w="723749">
                  <a:extLst>
                    <a:ext uri="{9D8B030D-6E8A-4147-A177-3AD203B41FA5}">
                      <a16:colId xmlns:a16="http://schemas.microsoft.com/office/drawing/2014/main" val="3592652559"/>
                    </a:ext>
                  </a:extLst>
                </a:gridCol>
                <a:gridCol w="772480">
                  <a:extLst>
                    <a:ext uri="{9D8B030D-6E8A-4147-A177-3AD203B41FA5}">
                      <a16:colId xmlns:a16="http://schemas.microsoft.com/office/drawing/2014/main" val="250370380"/>
                    </a:ext>
                  </a:extLst>
                </a:gridCol>
                <a:gridCol w="774285">
                  <a:extLst>
                    <a:ext uri="{9D8B030D-6E8A-4147-A177-3AD203B41FA5}">
                      <a16:colId xmlns:a16="http://schemas.microsoft.com/office/drawing/2014/main" val="122183696"/>
                    </a:ext>
                  </a:extLst>
                </a:gridCol>
                <a:gridCol w="719538">
                  <a:extLst>
                    <a:ext uri="{9D8B030D-6E8A-4147-A177-3AD203B41FA5}">
                      <a16:colId xmlns:a16="http://schemas.microsoft.com/office/drawing/2014/main" val="1312845506"/>
                    </a:ext>
                  </a:extLst>
                </a:gridCol>
                <a:gridCol w="719538">
                  <a:extLst>
                    <a:ext uri="{9D8B030D-6E8A-4147-A177-3AD203B41FA5}">
                      <a16:colId xmlns:a16="http://schemas.microsoft.com/office/drawing/2014/main" val="1131396966"/>
                    </a:ext>
                  </a:extLst>
                </a:gridCol>
              </a:tblGrid>
              <a:tr h="18758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140838037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Motel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Residential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Restaurant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Commercial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Irrigation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State Park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421218660"/>
                  </a:ext>
                </a:extLst>
              </a:tr>
              <a:tr h="1744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Monthly Units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45.29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3.15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17.03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12.00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3.75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109.28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695584771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64504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Current Rate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64881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Meter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42.49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42.49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42.49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42.49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42.49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3080888898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Water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15.19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15.19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15.19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15.19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25.43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1006840068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Wastewater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18.54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11.41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28.72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11.41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28.72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3573119998"/>
                  </a:ext>
                </a:extLst>
              </a:tr>
              <a:tr h="3545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Monthly Bill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1,569.98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126.37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790.39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361.69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137.76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3,138.57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4076531957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767777"/>
                  </a:ext>
                </a:extLst>
              </a:tr>
              <a:tr h="965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0" dirty="0">
                          <a:effectLst/>
                        </a:rPr>
                        <a:t> 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29195"/>
                  </a:ext>
                </a:extLst>
              </a:tr>
              <a:tr h="187585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Proposed Rate - 32% Water, 36% Wastewater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214169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Motels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Residential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Restaurants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Commercial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Irrigation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0" dirty="0">
                          <a:effectLst/>
                        </a:rPr>
                        <a:t>State Park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3854418282"/>
                  </a:ext>
                </a:extLst>
              </a:tr>
              <a:tr h="17447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Meter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53.62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53.62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53.62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53.62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53.62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53.62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524244583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Water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20.17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20.17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20.17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20.17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33.88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2820058811"/>
                  </a:ext>
                </a:extLst>
              </a:tr>
              <a:tr h="187585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Wastewater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23.78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21.09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31.83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13.63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33.30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1895409258"/>
                  </a:ext>
                </a:extLst>
              </a:tr>
              <a:tr h="3545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Monthly Bill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2,044.06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183.72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939.34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459.18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180.56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3,692.57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611590935"/>
                  </a:ext>
                </a:extLst>
              </a:tr>
              <a:tr h="174470">
                <a:tc>
                  <a:txBody>
                    <a:bodyPr/>
                    <a:lstStyle/>
                    <a:p>
                      <a:pPr marL="0" marR="0" indent="2794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Increase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30%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45%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19%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27%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solidFill>
                            <a:schemeClr val="tx1"/>
                          </a:solidFill>
                          <a:effectLst/>
                        </a:rPr>
                        <a:t>31%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</a:rPr>
                        <a:t>18%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75" marR="64975" marT="0" marB="0" anchor="b"/>
                </a:tc>
                <a:extLst>
                  <a:ext uri="{0D108BD9-81ED-4DB2-BD59-A6C34878D82A}">
                    <a16:rowId xmlns:a16="http://schemas.microsoft.com/office/drawing/2014/main" val="2124484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80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65D56-235A-B87A-CEB3-7F5F5DE78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9C060A-0D91-5B47-479D-0E5893F30B9F}"/>
              </a:ext>
            </a:extLst>
          </p:cNvPr>
          <p:cNvSpPr txBox="1"/>
          <p:nvPr/>
        </p:nvSpPr>
        <p:spPr>
          <a:xfrm>
            <a:off x="914400" y="457200"/>
            <a:ext cx="7315200" cy="5509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 dirty="0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Next Steps</a:t>
            </a:r>
          </a:p>
          <a:p>
            <a:r>
              <a:rPr lang="en-US" sz="24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Staff Recommendations: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Following Public Comment and Board discussion, staff recommends the Board move the following:</a:t>
            </a:r>
          </a:p>
          <a:p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Regarding the Ordinance of the Board of Directors of the San Simeon Community Services District Increasing Water and Wastewater Service Rates</a:t>
            </a:r>
            <a:r>
              <a:rPr lang="en-US" dirty="0"/>
              <a:t> </a:t>
            </a:r>
          </a:p>
          <a:p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Direct staff to begin rate process, including delivering Notice and publishing Ordinance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Schedule public hearing of ordinance for January 7, 2026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 dirty="0">
                <a:latin typeface="Open Sans" charset="0"/>
                <a:ea typeface="Open Sans" charset="0"/>
                <a:cs typeface="Open Sans" charset="0"/>
              </a:rPr>
              <a:t>Adopt Resolution Establishing the Protest Procedure</a:t>
            </a:r>
          </a:p>
          <a:p>
            <a:pPr marL="285750" indent="-285750">
              <a:buFont typeface="Courier New" charset="0"/>
              <a:buChar char="o"/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  <a:p>
            <a:pPr>
              <a:spcBef>
                <a:spcPts val="1200"/>
              </a:spcBef>
            </a:pPr>
            <a:endParaRPr lang="en-US" dirty="0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500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unty Board PPT Template 4-3.potx" id="{C67526A7-4BBE-4FEF-B9E7-470D20C655B7}" vid="{5E110B93-5C73-4214-B6D9-3288FABD23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4x3 - White (Seal)</Template>
  <TotalTime>2947</TotalTime>
  <Words>738</Words>
  <Application>Microsoft Office PowerPoint</Application>
  <PresentationFormat>On-screen Show (4:3)</PresentationFormat>
  <Paragraphs>294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Courier New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Proposed Rate Impact on Average Monthly Bill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Trisha Wright</dc:creator>
  <cp:lastModifiedBy>Suzy Watkins</cp:lastModifiedBy>
  <cp:revision>3</cp:revision>
  <cp:lastPrinted>2025-11-13T17:58:55Z</cp:lastPrinted>
  <dcterms:created xsi:type="dcterms:W3CDTF">2017-04-07T15:25:54Z</dcterms:created>
  <dcterms:modified xsi:type="dcterms:W3CDTF">2025-11-13T22:19:03Z</dcterms:modified>
</cp:coreProperties>
</file>